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C8A858-BF24-4B58-8C06-03009F6673C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EBE6E6-A2B8-45BA-A6C8-63B401D13FE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DA2246-994D-4103-A54A-1B8E8FC5677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F09C7C-556D-4ED8-82B7-5741981F032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F04DB57-7DA5-47BD-B044-E026C994D0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379BC6-F501-4170-8F67-D9E78045BC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F93A7B-9750-4404-81D1-F94D20B4A7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6D9921-FCB9-462B-B5D8-67CDB3323D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400BA9-FD14-4EE0-A744-9AC2502449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B4DBF1-5BD7-40CF-9374-996CEB015A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7BCCF4-2CE4-49F9-AF1C-A1F1ABDBA7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54E095-FE78-4CBE-8F8C-9C076352CB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&lt;날짜/시간&gt;</a:t>
            </a:r>
            <a:endParaRPr b="0" lang="en-US" sz="1200" spc="-1" strike="noStrike"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Noto Serif CJK KR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erif CJK KR"/>
              </a:rPr>
              <a:t>&lt;바닥글&gt;</a:t>
            </a:r>
            <a:endParaRPr b="0" lang="en-US" sz="1400" spc="-1" strike="noStrike"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4FDE43-ABD1-4511-9363-975500BD4F7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&lt;숫자&gt;</a:t>
            </a:fld>
            <a:endParaRPr b="0" lang="en-US" sz="1200" spc="-1" strike="noStrike"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Calibri"/>
              </a:rPr>
              <a:t>제목 텍스트의 서식을 편집하려면 </a:t>
            </a:r>
            <a:r>
              <a:rPr b="0" lang="ko-KR" sz="1800" spc="-1" strike="noStrike">
                <a:solidFill>
                  <a:srgbClr val="000000"/>
                </a:solidFill>
                <a:latin typeface="Calibri"/>
              </a:rPr>
              <a:t>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Calibri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</a:t>
            </a:r>
            <a:r>
              <a:rPr b="0" lang="ko-KR" sz="24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Calibri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15337800" y="2520"/>
            <a:ext cx="2949840" cy="10281600"/>
          </a:xfrm>
          <a:custGeom>
            <a:avLst/>
            <a:gdLst/>
            <a:ahLst/>
            <a:rect l="l" t="t" r="r" b="b"/>
            <a:pathLst>
              <a:path w="2950312" h="10281980">
                <a:moveTo>
                  <a:pt x="0" y="0"/>
                </a:moveTo>
                <a:lnTo>
                  <a:pt x="2950312" y="0"/>
                </a:lnTo>
                <a:lnTo>
                  <a:pt x="2950312" y="10281980"/>
                </a:lnTo>
                <a:lnTo>
                  <a:pt x="0" y="102819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AutoShape 3"/>
          <p:cNvSpPr/>
          <p:nvPr/>
        </p:nvSpPr>
        <p:spPr>
          <a:xfrm>
            <a:off x="3666240" y="1098720"/>
            <a:ext cx="10872720" cy="360"/>
          </a:xfrm>
          <a:prstGeom prst="line">
            <a:avLst/>
          </a:prstGeom>
          <a:ln cap="rnd"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AutoShape 4"/>
          <p:cNvSpPr/>
          <p:nvPr/>
        </p:nvSpPr>
        <p:spPr>
          <a:xfrm>
            <a:off x="1396800" y="7844760"/>
            <a:ext cx="6539400" cy="360"/>
          </a:xfrm>
          <a:prstGeom prst="line">
            <a:avLst/>
          </a:prstGeom>
          <a:ln w="9525">
            <a:solidFill>
              <a:srgbClr val="6b6a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AutoShape 5"/>
          <p:cNvSpPr/>
          <p:nvPr/>
        </p:nvSpPr>
        <p:spPr>
          <a:xfrm>
            <a:off x="1396800" y="8762040"/>
            <a:ext cx="6539400" cy="360"/>
          </a:xfrm>
          <a:prstGeom prst="line">
            <a:avLst/>
          </a:prstGeom>
          <a:ln w="9525">
            <a:solidFill>
              <a:srgbClr val="6b6a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AutoShape 6"/>
          <p:cNvSpPr/>
          <p:nvPr/>
        </p:nvSpPr>
        <p:spPr>
          <a:xfrm>
            <a:off x="4804200" y="7844760"/>
            <a:ext cx="360" cy="924120"/>
          </a:xfrm>
          <a:prstGeom prst="line">
            <a:avLst/>
          </a:prstGeom>
          <a:ln w="9525">
            <a:solidFill>
              <a:srgbClr val="6b6a6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TextBox 7"/>
          <p:cNvSpPr/>
          <p:nvPr/>
        </p:nvSpPr>
        <p:spPr>
          <a:xfrm>
            <a:off x="1121040" y="791640"/>
            <a:ext cx="262512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34"/>
              </a:lnSpc>
              <a:buNone/>
            </a:pPr>
            <a:r>
              <a:rPr b="0" lang="en-US" sz="2810" spc="-1" strike="noStrike">
                <a:solidFill>
                  <a:srgbClr val="000000"/>
                </a:solidFill>
                <a:latin typeface="Telegraf"/>
                <a:ea typeface="Telegraf"/>
              </a:rPr>
              <a:t>Mini Project</a:t>
            </a:r>
            <a:endParaRPr b="0" lang="en-US" sz="2810" spc="-1" strike="noStrike">
              <a:latin typeface="Noto Sans CJK KR"/>
            </a:endParaRPr>
          </a:p>
        </p:txBody>
      </p:sp>
      <p:sp>
        <p:nvSpPr>
          <p:cNvPr id="47" name="TextBox 8"/>
          <p:cNvSpPr/>
          <p:nvPr/>
        </p:nvSpPr>
        <p:spPr>
          <a:xfrm>
            <a:off x="1292400" y="2480760"/>
            <a:ext cx="6953040" cy="37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748"/>
              </a:lnSpc>
              <a:buNone/>
            </a:pPr>
            <a:r>
              <a:rPr b="1" lang="ko-KR" sz="9290" spc="-622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모션 인식 기반 원격 조작 객체 탐지 프로그램</a:t>
            </a:r>
            <a:endParaRPr b="0" lang="en-US" sz="9290" spc="-1" strike="noStrike">
              <a:latin typeface="Noto Sans CJK KR"/>
            </a:endParaRPr>
          </a:p>
        </p:txBody>
      </p:sp>
      <p:sp>
        <p:nvSpPr>
          <p:cNvPr id="48" name="TextBox 9"/>
          <p:cNvSpPr/>
          <p:nvPr/>
        </p:nvSpPr>
        <p:spPr>
          <a:xfrm>
            <a:off x="5586480" y="8098200"/>
            <a:ext cx="1518840" cy="72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37"/>
              </a:lnSpc>
              <a:buNone/>
              <a:tabLst>
                <a:tab algn="l" pos="0"/>
              </a:tabLst>
            </a:pPr>
            <a:r>
              <a:rPr b="1" lang="en-US" sz="2020" spc="250" strike="noStrike">
                <a:solidFill>
                  <a:srgbClr val="000001"/>
                </a:solidFill>
                <a:latin typeface="Source Han Sans KR Bold"/>
                <a:ea typeface="Source Han Sans KR Bold"/>
              </a:rPr>
              <a:t>2024.12.4</a:t>
            </a:r>
            <a:endParaRPr b="0" lang="en-US" sz="2020" spc="-1" strike="noStrike">
              <a:latin typeface="Noto Sans CJK KR"/>
            </a:endParaRPr>
          </a:p>
        </p:txBody>
      </p:sp>
      <p:sp>
        <p:nvSpPr>
          <p:cNvPr id="49" name="TextBox 10"/>
          <p:cNvSpPr/>
          <p:nvPr/>
        </p:nvSpPr>
        <p:spPr>
          <a:xfrm>
            <a:off x="1423800" y="8107920"/>
            <a:ext cx="3407040" cy="34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55"/>
              </a:lnSpc>
              <a:buNone/>
            </a:pPr>
            <a:r>
              <a:rPr b="1" lang="ko-KR" sz="1960" spc="-35" strike="noStrike">
                <a:solidFill>
                  <a:srgbClr val="000001"/>
                </a:solidFill>
                <a:latin typeface="Source Han Sans KR Bold"/>
                <a:ea typeface="Source Han Sans KR Bold"/>
              </a:rPr>
              <a:t>발표자 </a:t>
            </a:r>
            <a:r>
              <a:rPr b="1" lang="en-US" sz="1960" spc="-35" strike="noStrike">
                <a:solidFill>
                  <a:srgbClr val="000001"/>
                </a:solidFill>
                <a:latin typeface="Source Han Sans KR Bold"/>
                <a:ea typeface="Source Han Sans KR Bold"/>
              </a:rPr>
              <a:t>: </a:t>
            </a:r>
            <a:r>
              <a:rPr b="1" lang="ko-KR" sz="1960" spc="-35" strike="noStrike">
                <a:solidFill>
                  <a:srgbClr val="000001"/>
                </a:solidFill>
                <a:latin typeface="Source Han Sans KR Bold"/>
                <a:ea typeface="Source Han Sans KR Bold"/>
              </a:rPr>
              <a:t>김헌우</a:t>
            </a:r>
            <a:r>
              <a:rPr b="1" lang="en-US" sz="1960" spc="-35" strike="noStrike">
                <a:solidFill>
                  <a:srgbClr val="000001"/>
                </a:solidFill>
                <a:latin typeface="Source Han Sans KR Bold"/>
                <a:ea typeface="Source Han Sans KR Bold"/>
              </a:rPr>
              <a:t>,</a:t>
            </a:r>
            <a:r>
              <a:rPr b="1" lang="ko-KR" sz="1960" spc="-35" strike="noStrike">
                <a:solidFill>
                  <a:srgbClr val="000001"/>
                </a:solidFill>
                <a:latin typeface="Source Han Sans KR Bold"/>
                <a:ea typeface="Source Han Sans KR Bold"/>
              </a:rPr>
              <a:t>김범규</a:t>
            </a:r>
            <a:endParaRPr b="0" lang="en-US" sz="196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AutoShape 1"/>
          <p:cNvSpPr/>
          <p:nvPr/>
        </p:nvSpPr>
        <p:spPr>
          <a:xfrm>
            <a:off x="2934360" y="1101960"/>
            <a:ext cx="14305680" cy="360"/>
          </a:xfrm>
          <a:prstGeom prst="line">
            <a:avLst/>
          </a:prstGeom>
          <a:ln cap="rnd"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TextBox 1"/>
          <p:cNvSpPr/>
          <p:nvPr/>
        </p:nvSpPr>
        <p:spPr>
          <a:xfrm>
            <a:off x="585000" y="800280"/>
            <a:ext cx="3736080" cy="5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329"/>
              </a:lnSpc>
              <a:buNone/>
            </a:pPr>
            <a:r>
              <a:rPr b="1" lang="ko-KR" sz="3090" spc="-197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시연 및 결과</a:t>
            </a:r>
            <a:endParaRPr b="0" lang="en-US" sz="3090" spc="-1" strike="noStrike">
              <a:latin typeface="Noto Sans CJK KR"/>
            </a:endParaRPr>
          </a:p>
        </p:txBody>
      </p:sp>
      <p:sp>
        <p:nvSpPr>
          <p:cNvPr id="116" name=""/>
          <p:cNvSpPr/>
          <p:nvPr/>
        </p:nvSpPr>
        <p:spPr>
          <a:xfrm>
            <a:off x="720000" y="1800000"/>
            <a:ext cx="32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시연 화면</a:t>
            </a:r>
            <a:endParaRPr b="0" lang="en-US" sz="2400" spc="-1" strike="noStrike">
              <a:latin typeface="Noto Sans CJK KR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185480" y="2700000"/>
            <a:ext cx="7634520" cy="469404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9465480" y="2714040"/>
            <a:ext cx="7634520" cy="469368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10005480" y="8114040"/>
            <a:ext cx="666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암 제스쳐 기반 카메라 제어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20" name=""/>
          <p:cNvSpPr/>
          <p:nvPr/>
        </p:nvSpPr>
        <p:spPr>
          <a:xfrm>
            <a:off x="1905480" y="8114040"/>
            <a:ext cx="666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객체 탐지 및 카메라 출력</a:t>
            </a:r>
            <a:endParaRPr b="0" lang="en-US" sz="2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AutoShape 7"/>
          <p:cNvSpPr/>
          <p:nvPr/>
        </p:nvSpPr>
        <p:spPr>
          <a:xfrm>
            <a:off x="2934360" y="1101960"/>
            <a:ext cx="14305680" cy="360"/>
          </a:xfrm>
          <a:prstGeom prst="line">
            <a:avLst/>
          </a:prstGeom>
          <a:ln cap="rnd"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TextBox 21"/>
          <p:cNvSpPr/>
          <p:nvPr/>
        </p:nvSpPr>
        <p:spPr>
          <a:xfrm>
            <a:off x="585000" y="800280"/>
            <a:ext cx="3736080" cy="5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329"/>
              </a:lnSpc>
              <a:buNone/>
            </a:pPr>
            <a:r>
              <a:rPr b="1" lang="ko-KR" sz="3090" spc="-197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시연 및 결과</a:t>
            </a:r>
            <a:endParaRPr b="0" lang="en-US" sz="3090" spc="-1" strike="noStrike">
              <a:latin typeface="Noto Sans CJK KR"/>
            </a:endParaRPr>
          </a:p>
        </p:txBody>
      </p:sp>
      <p:sp>
        <p:nvSpPr>
          <p:cNvPr id="123" name=""/>
          <p:cNvSpPr/>
          <p:nvPr/>
        </p:nvSpPr>
        <p:spPr>
          <a:xfrm>
            <a:off x="720000" y="1800000"/>
            <a:ext cx="32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시연 </a:t>
            </a:r>
            <a:r>
              <a:rPr b="0" lang="ko-KR" sz="2400" spc="-1" strike="noStrike">
                <a:latin typeface="Noto Sans CJK KR"/>
              </a:rPr>
              <a:t>화면</a:t>
            </a:r>
            <a:endParaRPr b="0" lang="en-US" sz="2400" spc="-1" strike="noStrike">
              <a:latin typeface="Noto Sans CJK KR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440000" y="2866320"/>
            <a:ext cx="7634520" cy="469368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9360000" y="2852280"/>
            <a:ext cx="7634520" cy="469404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5940000" y="8114040"/>
            <a:ext cx="666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사용자 편의성 기능</a:t>
            </a:r>
            <a:r>
              <a:rPr b="0" lang="en-US" sz="2400" spc="-1" strike="noStrike">
                <a:latin typeface="Noto Sans CJK KR"/>
              </a:rPr>
              <a:t>(</a:t>
            </a:r>
            <a:r>
              <a:rPr b="0" lang="ko-KR" sz="2400" spc="-1" strike="noStrike">
                <a:latin typeface="Noto Sans CJK KR"/>
              </a:rPr>
              <a:t>카메라 좌표 매크로</a:t>
            </a:r>
            <a:r>
              <a:rPr b="0" lang="en-US" sz="2400" spc="-1" strike="noStrike">
                <a:latin typeface="Noto Sans CJK KR"/>
              </a:rPr>
              <a:t>)</a:t>
            </a:r>
            <a:endParaRPr b="0" lang="en-US" sz="2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Freeform 3"/>
          <p:cNvSpPr/>
          <p:nvPr/>
        </p:nvSpPr>
        <p:spPr>
          <a:xfrm>
            <a:off x="0" y="2520"/>
            <a:ext cx="18287640" cy="4350600"/>
          </a:xfrm>
          <a:custGeom>
            <a:avLst/>
            <a:gdLst/>
            <a:ah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TextBox 22"/>
          <p:cNvSpPr/>
          <p:nvPr/>
        </p:nvSpPr>
        <p:spPr>
          <a:xfrm>
            <a:off x="1183680" y="6292800"/>
            <a:ext cx="11226960" cy="12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75"/>
              </a:lnSpc>
              <a:buNone/>
            </a:pPr>
            <a:r>
              <a:rPr b="1" lang="ko-KR" sz="9220" spc="-619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결론</a:t>
            </a:r>
            <a:endParaRPr b="0" lang="en-US" sz="9220" spc="-1" strike="noStrike">
              <a:latin typeface="Noto Sans CJK KR"/>
            </a:endParaRPr>
          </a:p>
        </p:txBody>
      </p:sp>
      <p:sp>
        <p:nvSpPr>
          <p:cNvPr id="129" name="TextBox 23"/>
          <p:cNvSpPr/>
          <p:nvPr/>
        </p:nvSpPr>
        <p:spPr>
          <a:xfrm>
            <a:off x="1183680" y="5101920"/>
            <a:ext cx="126720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34"/>
              </a:lnSpc>
              <a:buNone/>
              <a:tabLst>
                <a:tab algn="l" pos="0"/>
              </a:tabLst>
            </a:pPr>
            <a:r>
              <a:rPr b="0" lang="en-US" sz="2810" spc="-1" strike="noStrike">
                <a:solidFill>
                  <a:srgbClr val="000000"/>
                </a:solidFill>
                <a:latin typeface="Telegraf"/>
                <a:ea typeface="Telegraf"/>
              </a:rPr>
              <a:t>4</a:t>
            </a:r>
            <a:endParaRPr b="0" lang="en-US" sz="281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utoShape 8"/>
          <p:cNvSpPr/>
          <p:nvPr/>
        </p:nvSpPr>
        <p:spPr>
          <a:xfrm>
            <a:off x="2934360" y="1101960"/>
            <a:ext cx="14305680" cy="360"/>
          </a:xfrm>
          <a:prstGeom prst="line">
            <a:avLst/>
          </a:prstGeom>
          <a:ln cap="rnd"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TextBox 24"/>
          <p:cNvSpPr/>
          <p:nvPr/>
        </p:nvSpPr>
        <p:spPr>
          <a:xfrm>
            <a:off x="585000" y="800280"/>
            <a:ext cx="3736080" cy="5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329"/>
              </a:lnSpc>
              <a:buNone/>
            </a:pPr>
            <a:r>
              <a:rPr b="1" lang="ko-KR" sz="3090" spc="-197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결론</a:t>
            </a:r>
            <a:endParaRPr b="0" lang="en-US" sz="3090" spc="-1" strike="noStrike">
              <a:latin typeface="Noto Sans CJK KR"/>
            </a:endParaRPr>
          </a:p>
        </p:txBody>
      </p:sp>
      <p:sp>
        <p:nvSpPr>
          <p:cNvPr id="132" name=""/>
          <p:cNvSpPr/>
          <p:nvPr/>
        </p:nvSpPr>
        <p:spPr>
          <a:xfrm>
            <a:off x="720000" y="1800000"/>
            <a:ext cx="396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결론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33" name=""/>
          <p:cNvSpPr/>
          <p:nvPr/>
        </p:nvSpPr>
        <p:spPr>
          <a:xfrm>
            <a:off x="720000" y="4860000"/>
            <a:ext cx="396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개선점 및 향후 개발 방향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2160000" y="2520000"/>
            <a:ext cx="14040000" cy="185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암 제스쳐 인식 기반 제어 </a:t>
            </a:r>
            <a:r>
              <a:rPr b="0" lang="ko-KR" sz="2400" spc="-1" strike="noStrike">
                <a:latin typeface="Noto Sans CJK KR"/>
              </a:rPr>
              <a:t>기능을 통해 편안한 자세에서 </a:t>
            </a:r>
            <a:r>
              <a:rPr b="0" lang="ko-KR" sz="2400" spc="-1" strike="noStrike">
                <a:latin typeface="Noto Sans CJK KR"/>
              </a:rPr>
              <a:t>카메라의 화면을 제어 가능</a:t>
            </a:r>
            <a:endParaRPr b="0" lang="en-US" sz="2400" spc="-1" strike="noStrike">
              <a:latin typeface="Noto Sans CJK KR"/>
            </a:endParaRPr>
          </a:p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객체 탐지 기능을 통해 </a:t>
            </a:r>
            <a:r>
              <a:rPr b="0" lang="ko-KR" sz="2400" spc="-1" strike="noStrike">
                <a:latin typeface="Noto Sans CJK KR"/>
              </a:rPr>
              <a:t>작업자 현황 및 사물 파악 </a:t>
            </a:r>
            <a:r>
              <a:rPr b="0" lang="ko-KR" sz="2400" spc="-1" strike="noStrike">
                <a:latin typeface="Noto Sans CJK KR"/>
              </a:rPr>
              <a:t>보조 가능</a:t>
            </a:r>
            <a:endParaRPr b="0" lang="en-US" sz="2400" spc="-1" strike="noStrike">
              <a:latin typeface="Noto Sans CJK KR"/>
            </a:endParaRPr>
          </a:p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제스쳐 인식 기반 조작 및 </a:t>
            </a:r>
            <a:r>
              <a:rPr b="0" lang="ko-KR" sz="2400" spc="-1" strike="noStrike">
                <a:latin typeface="Noto Sans CJK KR"/>
              </a:rPr>
              <a:t>객체 탐지 기능을 통해 산업 </a:t>
            </a:r>
            <a:r>
              <a:rPr b="0" lang="ko-KR" sz="2400" spc="-1" strike="noStrike">
                <a:latin typeface="Noto Sans CJK KR"/>
              </a:rPr>
              <a:t>현장 모니터링 과정에서 </a:t>
            </a:r>
            <a:r>
              <a:rPr b="0" lang="ko-KR" sz="2400" spc="-1" strike="noStrike">
                <a:latin typeface="Noto Sans CJK KR"/>
              </a:rPr>
              <a:t>발생할 수 있는 신체적 </a:t>
            </a:r>
            <a:r>
              <a:rPr b="0" lang="ko-KR" sz="2400" spc="-1" strike="noStrike">
                <a:latin typeface="Noto Sans CJK KR"/>
              </a:rPr>
              <a:t>부담감을 감소 시키고 객체 </a:t>
            </a:r>
            <a:r>
              <a:rPr b="0" lang="ko-KR" sz="2400" spc="-1" strike="noStrike">
                <a:latin typeface="Noto Sans CJK KR"/>
              </a:rPr>
              <a:t>탐지 기능을 통해 작업자 및 </a:t>
            </a:r>
            <a:r>
              <a:rPr b="0" lang="ko-KR" sz="2400" spc="-1" strike="noStrike">
                <a:latin typeface="Noto Sans CJK KR"/>
              </a:rPr>
              <a:t>위험 요소 식별률을 향상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2160000" y="5701320"/>
            <a:ext cx="14040000" cy="141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제스쳐 기능의 추가 및 사용자 편의성 확대의 필요성</a:t>
            </a:r>
            <a:endParaRPr b="0" lang="en-US" sz="2400" spc="-1" strike="noStrike">
              <a:latin typeface="Noto Sans CJK KR"/>
            </a:endParaRPr>
          </a:p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반복 시뮬레이션을 통해 좀 더 편안한 자세에서의 제어 기능 추가 및 제어 인식 정확도 향상 필요</a:t>
            </a:r>
            <a:endParaRPr b="0" lang="en-US" sz="2400" spc="-1" strike="noStrike">
              <a:latin typeface="Noto Sans CJK KR"/>
            </a:endParaRPr>
          </a:p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객체 인식 데이터로부터 필요한 인포메이션을 검출하여 사용하는 기능 추가</a:t>
            </a:r>
            <a:endParaRPr b="0" lang="en-US" sz="2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"/>
          <p:cNvSpPr/>
          <p:nvPr/>
        </p:nvSpPr>
        <p:spPr>
          <a:xfrm>
            <a:off x="4510080" y="5519160"/>
            <a:ext cx="295056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2"/>
              </a:lnSpc>
              <a:buNone/>
              <a:tabLst>
                <a:tab algn="l" pos="0"/>
              </a:tabLst>
            </a:pPr>
            <a:r>
              <a:rPr b="1" lang="ko-KR" sz="2230" spc="-80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개발동기</a:t>
            </a:r>
            <a:endParaRPr b="0" lang="en-US" sz="2230" spc="-1" strike="noStrike">
              <a:latin typeface="Noto Sans CJK KR"/>
            </a:endParaRPr>
          </a:p>
        </p:txBody>
      </p:sp>
      <p:sp>
        <p:nvSpPr>
          <p:cNvPr id="51" name="TextBox 3"/>
          <p:cNvSpPr/>
          <p:nvPr/>
        </p:nvSpPr>
        <p:spPr>
          <a:xfrm>
            <a:off x="1238040" y="5519160"/>
            <a:ext cx="2950560" cy="79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2"/>
              </a:lnSpc>
              <a:buNone/>
              <a:tabLst>
                <a:tab algn="l" pos="0"/>
              </a:tabLst>
            </a:pPr>
            <a:r>
              <a:rPr b="1" lang="ko-KR" sz="2230" spc="-80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모션 인식 기반 원격 조작 객체 탐지 프로그램</a:t>
            </a:r>
            <a:endParaRPr b="0" lang="en-US" sz="2230" spc="-1" strike="noStrike">
              <a:latin typeface="Noto Sans CJK KR"/>
            </a:endParaRPr>
          </a:p>
        </p:txBody>
      </p:sp>
      <p:sp>
        <p:nvSpPr>
          <p:cNvPr id="52" name="TextBox 4"/>
          <p:cNvSpPr/>
          <p:nvPr/>
        </p:nvSpPr>
        <p:spPr>
          <a:xfrm>
            <a:off x="7043760" y="5519160"/>
            <a:ext cx="269064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2"/>
              </a:lnSpc>
              <a:buNone/>
              <a:tabLst>
                <a:tab algn="l" pos="0"/>
              </a:tabLst>
            </a:pPr>
            <a:r>
              <a:rPr b="1" lang="ko-KR" sz="2230" spc="-80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프로그램 구성</a:t>
            </a:r>
            <a:endParaRPr b="0" lang="en-US" sz="2230" spc="-1" strike="noStrike">
              <a:latin typeface="Noto Sans CJK KR"/>
            </a:endParaRPr>
          </a:p>
        </p:txBody>
      </p:sp>
      <p:sp>
        <p:nvSpPr>
          <p:cNvPr id="53" name="TextBox 5"/>
          <p:cNvSpPr/>
          <p:nvPr/>
        </p:nvSpPr>
        <p:spPr>
          <a:xfrm>
            <a:off x="4510080" y="4959360"/>
            <a:ext cx="9932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6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elegraf"/>
                <a:ea typeface="Telegraf"/>
              </a:rPr>
              <a:t>2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54" name="TextBox 6"/>
          <p:cNvSpPr/>
          <p:nvPr/>
        </p:nvSpPr>
        <p:spPr>
          <a:xfrm>
            <a:off x="1238040" y="4959360"/>
            <a:ext cx="99324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6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elegraf"/>
                <a:ea typeface="Telegraf"/>
              </a:rPr>
              <a:t>1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55" name="TextBox 7"/>
          <p:cNvSpPr/>
          <p:nvPr/>
        </p:nvSpPr>
        <p:spPr>
          <a:xfrm>
            <a:off x="7043760" y="4959360"/>
            <a:ext cx="99180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6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elegraf"/>
                <a:ea typeface="Telegraf"/>
              </a:rPr>
              <a:t>3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56" name="TextBox 8"/>
          <p:cNvSpPr/>
          <p:nvPr/>
        </p:nvSpPr>
        <p:spPr>
          <a:xfrm>
            <a:off x="9519120" y="5529960"/>
            <a:ext cx="31132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2"/>
              </a:lnSpc>
              <a:buNone/>
              <a:tabLst>
                <a:tab algn="l" pos="0"/>
              </a:tabLst>
            </a:pPr>
            <a:r>
              <a:rPr b="1" lang="ko-KR" sz="2230" spc="-80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시연 및 결과 </a:t>
            </a:r>
            <a:endParaRPr b="0" lang="en-US" sz="2230" spc="-1" strike="noStrike">
              <a:latin typeface="Noto Sans CJK KR"/>
            </a:endParaRPr>
          </a:p>
        </p:txBody>
      </p:sp>
      <p:sp>
        <p:nvSpPr>
          <p:cNvPr id="57" name="TextBox 9"/>
          <p:cNvSpPr/>
          <p:nvPr/>
        </p:nvSpPr>
        <p:spPr>
          <a:xfrm>
            <a:off x="4510080" y="6519240"/>
            <a:ext cx="1846080" cy="47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88"/>
              </a:lnSpc>
              <a:buNone/>
              <a:tabLst>
                <a:tab algn="l" pos="0"/>
              </a:tabLst>
            </a:pPr>
            <a:r>
              <a:rPr b="0" lang="ko-KR" sz="1580" spc="-1" strike="noStrike">
                <a:solidFill>
                  <a:srgbClr val="000000"/>
                </a:solidFill>
                <a:latin typeface="Source Han Sans KR Light"/>
                <a:ea typeface="Source Han Sans KR Light"/>
              </a:rPr>
              <a:t>현대 산업 현장의 안전 관리 한계 해결</a:t>
            </a:r>
            <a:endParaRPr b="0" lang="en-US" sz="1580" spc="-1" strike="noStrike">
              <a:latin typeface="Noto Sans CJK KR"/>
            </a:endParaRPr>
          </a:p>
        </p:txBody>
      </p:sp>
      <p:sp>
        <p:nvSpPr>
          <p:cNvPr id="58" name="TextBox 10"/>
          <p:cNvSpPr/>
          <p:nvPr/>
        </p:nvSpPr>
        <p:spPr>
          <a:xfrm>
            <a:off x="1238040" y="6501240"/>
            <a:ext cx="224208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88"/>
              </a:lnSpc>
              <a:buNone/>
            </a:pPr>
            <a:r>
              <a:rPr b="0" lang="ko-KR" sz="1580" spc="-1" strike="noStrike">
                <a:solidFill>
                  <a:srgbClr val="000000"/>
                </a:solidFill>
                <a:latin typeface="Source Han Sans KR Light"/>
                <a:ea typeface="Source Han Sans KR Light"/>
              </a:rPr>
              <a:t>암 제스쳐 기반 카메라 제어 및 객체 인식</a:t>
            </a:r>
            <a:endParaRPr b="0" lang="en-US" sz="1580" spc="-1" strike="noStrike">
              <a:latin typeface="Noto Sans CJK KR"/>
            </a:endParaRPr>
          </a:p>
          <a:p>
            <a:pPr>
              <a:lnSpc>
                <a:spcPts val="1888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Noto Sans CJK KR"/>
            </a:endParaRPr>
          </a:p>
        </p:txBody>
      </p:sp>
      <p:sp>
        <p:nvSpPr>
          <p:cNvPr id="59" name="TextBox 11"/>
          <p:cNvSpPr/>
          <p:nvPr/>
        </p:nvSpPr>
        <p:spPr>
          <a:xfrm>
            <a:off x="9547560" y="6512040"/>
            <a:ext cx="3266640" cy="2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88"/>
              </a:lnSpc>
              <a:buNone/>
              <a:tabLst>
                <a:tab algn="l" pos="0"/>
              </a:tabLst>
            </a:pPr>
            <a:r>
              <a:rPr b="0" lang="ko-KR" sz="1580" spc="-1" strike="noStrike">
                <a:solidFill>
                  <a:srgbClr val="000000"/>
                </a:solidFill>
                <a:latin typeface="Source Han Sans KR Light"/>
                <a:ea typeface="Source Han Sans KR Light"/>
              </a:rPr>
              <a:t>프로그램 실행 화면 이미지</a:t>
            </a:r>
            <a:endParaRPr b="0" lang="en-US" sz="1580" spc="-1" strike="noStrike">
              <a:latin typeface="Noto Sans CJK KR"/>
            </a:endParaRPr>
          </a:p>
        </p:txBody>
      </p:sp>
      <p:sp>
        <p:nvSpPr>
          <p:cNvPr id="60" name="TextBox 12"/>
          <p:cNvSpPr/>
          <p:nvPr/>
        </p:nvSpPr>
        <p:spPr>
          <a:xfrm>
            <a:off x="1060920" y="609840"/>
            <a:ext cx="373608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34"/>
              </a:lnSpc>
              <a:buNone/>
            </a:pPr>
            <a:r>
              <a:rPr b="0" lang="en-US" sz="2810" spc="-1" strike="noStrike">
                <a:solidFill>
                  <a:srgbClr val="000000"/>
                </a:solidFill>
                <a:latin typeface="Telegraf"/>
                <a:ea typeface="Telegraf"/>
              </a:rPr>
              <a:t>Content</a:t>
            </a:r>
            <a:endParaRPr b="0" lang="en-US" sz="2810" spc="-1" strike="noStrike">
              <a:latin typeface="Noto Sans CJK KR"/>
            </a:endParaRPr>
          </a:p>
        </p:txBody>
      </p:sp>
      <p:sp>
        <p:nvSpPr>
          <p:cNvPr id="61" name="TextBox 14"/>
          <p:cNvSpPr/>
          <p:nvPr/>
        </p:nvSpPr>
        <p:spPr>
          <a:xfrm>
            <a:off x="1028880" y="1350000"/>
            <a:ext cx="6913800" cy="7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902"/>
              </a:lnSpc>
              <a:buNone/>
            </a:pPr>
            <a:r>
              <a:rPr b="1" lang="ko-KR" sz="5620" spc="-378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목차</a:t>
            </a:r>
            <a:endParaRPr b="0" lang="en-US" sz="5620" spc="-1" strike="noStrike">
              <a:latin typeface="Noto Sans CJK KR"/>
            </a:endParaRPr>
          </a:p>
        </p:txBody>
      </p:sp>
      <p:sp>
        <p:nvSpPr>
          <p:cNvPr id="62" name="TextBox 15"/>
          <p:cNvSpPr/>
          <p:nvPr/>
        </p:nvSpPr>
        <p:spPr>
          <a:xfrm>
            <a:off x="9519120" y="4970520"/>
            <a:ext cx="116316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6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elegraf"/>
                <a:ea typeface="Telegraf"/>
              </a:rPr>
              <a:t>4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63" name="TextBox 16"/>
          <p:cNvSpPr/>
          <p:nvPr/>
        </p:nvSpPr>
        <p:spPr>
          <a:xfrm>
            <a:off x="12885480" y="5492880"/>
            <a:ext cx="3113280" cy="39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132"/>
              </a:lnSpc>
              <a:buNone/>
              <a:tabLst>
                <a:tab algn="l" pos="0"/>
              </a:tabLst>
            </a:pPr>
            <a:r>
              <a:rPr b="1" lang="ko-KR" sz="2230" spc="-80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결론</a:t>
            </a:r>
            <a:endParaRPr b="0" lang="en-US" sz="2230" spc="-1" strike="noStrike">
              <a:latin typeface="Noto Sans CJK KR"/>
            </a:endParaRPr>
          </a:p>
        </p:txBody>
      </p:sp>
      <p:sp>
        <p:nvSpPr>
          <p:cNvPr id="64" name="TextBox 17"/>
          <p:cNvSpPr/>
          <p:nvPr/>
        </p:nvSpPr>
        <p:spPr>
          <a:xfrm>
            <a:off x="12808800" y="6519240"/>
            <a:ext cx="3266640" cy="2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88"/>
              </a:lnSpc>
              <a:buNone/>
              <a:tabLst>
                <a:tab algn="l" pos="0"/>
              </a:tabLst>
            </a:pPr>
            <a:r>
              <a:rPr b="0" lang="ko-KR" sz="1580" spc="-1" strike="noStrike">
                <a:solidFill>
                  <a:srgbClr val="000000"/>
                </a:solidFill>
                <a:latin typeface="Source Han Sans KR Light"/>
                <a:ea typeface="Source Han Sans KR Light"/>
              </a:rPr>
              <a:t>결론 및 향후 개발 방향</a:t>
            </a:r>
            <a:endParaRPr b="0" lang="en-US" sz="1580" spc="-1" strike="noStrike">
              <a:latin typeface="Noto Sans CJK KR"/>
            </a:endParaRPr>
          </a:p>
        </p:txBody>
      </p:sp>
      <p:sp>
        <p:nvSpPr>
          <p:cNvPr id="65" name="TextBox 18"/>
          <p:cNvSpPr/>
          <p:nvPr/>
        </p:nvSpPr>
        <p:spPr>
          <a:xfrm>
            <a:off x="12940200" y="4970520"/>
            <a:ext cx="116316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56"/>
              </a:lnSpc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Telegraf"/>
                <a:ea typeface="Telegraf"/>
              </a:rPr>
              <a:t>5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66" name="TextBox 19"/>
          <p:cNvSpPr/>
          <p:nvPr/>
        </p:nvSpPr>
        <p:spPr>
          <a:xfrm>
            <a:off x="7029000" y="6501240"/>
            <a:ext cx="1846080" cy="23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888"/>
              </a:lnSpc>
              <a:buNone/>
              <a:tabLst>
                <a:tab algn="l" pos="0"/>
              </a:tabLst>
            </a:pPr>
            <a:r>
              <a:rPr b="0" lang="ko-KR" sz="1580" spc="-1" strike="noStrike">
                <a:solidFill>
                  <a:srgbClr val="000000"/>
                </a:solidFill>
                <a:latin typeface="Source Han Sans KR Light"/>
                <a:ea typeface="Source Han Sans KR Light"/>
              </a:rPr>
              <a:t>개발 환경 및 하드웨어</a:t>
            </a:r>
            <a:endParaRPr b="0" lang="en-US" sz="158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2"/>
          <p:cNvSpPr/>
          <p:nvPr/>
        </p:nvSpPr>
        <p:spPr>
          <a:xfrm>
            <a:off x="0" y="2520"/>
            <a:ext cx="18287640" cy="4350600"/>
          </a:xfrm>
          <a:custGeom>
            <a:avLst/>
            <a:gdLst/>
            <a:ah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TextBox 3"/>
          <p:cNvSpPr/>
          <p:nvPr/>
        </p:nvSpPr>
        <p:spPr>
          <a:xfrm>
            <a:off x="1183680" y="6035400"/>
            <a:ext cx="11226960" cy="24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75"/>
              </a:lnSpc>
              <a:buNone/>
            </a:pPr>
            <a:r>
              <a:rPr b="1" lang="ko-KR" sz="9220" spc="-619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모션 인식 기반 원격 조작 객체 탐지 프로그램</a:t>
            </a:r>
            <a:endParaRPr b="0" lang="en-US" sz="9220" spc="-1" strike="noStrike">
              <a:latin typeface="Noto Sans CJK KR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1183680" y="5101920"/>
            <a:ext cx="126720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34"/>
              </a:lnSpc>
              <a:buNone/>
              <a:tabLst>
                <a:tab algn="l" pos="0"/>
              </a:tabLst>
            </a:pPr>
            <a:r>
              <a:rPr b="0" lang="en-US" sz="2810" spc="-1" strike="noStrike">
                <a:solidFill>
                  <a:srgbClr val="000000"/>
                </a:solidFill>
                <a:latin typeface="Telegraf"/>
                <a:ea typeface="Telegraf"/>
              </a:rPr>
              <a:t>1</a:t>
            </a:r>
            <a:endParaRPr b="0" lang="en-US" sz="281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AutoShape 2"/>
          <p:cNvSpPr/>
          <p:nvPr/>
        </p:nvSpPr>
        <p:spPr>
          <a:xfrm>
            <a:off x="3065040" y="1074240"/>
            <a:ext cx="14305680" cy="360"/>
          </a:xfrm>
          <a:prstGeom prst="line">
            <a:avLst/>
          </a:prstGeom>
          <a:ln cap="rnd"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TextBox 3"/>
          <p:cNvSpPr/>
          <p:nvPr/>
        </p:nvSpPr>
        <p:spPr>
          <a:xfrm>
            <a:off x="1197000" y="795600"/>
            <a:ext cx="3736080" cy="109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329"/>
              </a:lnSpc>
              <a:buNone/>
            </a:pPr>
            <a:r>
              <a:rPr b="1" lang="ko-KR" sz="3090" spc="-197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모션 인식 기반 원격 조작 객체 탐지 프로그램</a:t>
            </a:r>
            <a:endParaRPr b="0" lang="en-US" sz="3090" spc="-1" strike="noStrike">
              <a:latin typeface="Noto Sans CJK KR"/>
            </a:endParaRPr>
          </a:p>
        </p:txBody>
      </p:sp>
      <p:sp>
        <p:nvSpPr>
          <p:cNvPr id="72" name=""/>
          <p:cNvSpPr/>
          <p:nvPr/>
        </p:nvSpPr>
        <p:spPr>
          <a:xfrm>
            <a:off x="5940000" y="2340000"/>
            <a:ext cx="59400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모션 인식 기반 원격 조작 객체 탐지 프로그램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73" name=""/>
          <p:cNvSpPr/>
          <p:nvPr/>
        </p:nvSpPr>
        <p:spPr>
          <a:xfrm>
            <a:off x="2880000" y="3960000"/>
            <a:ext cx="252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1800" spc="-1" strike="noStrike">
                <a:latin typeface="Noto Sans CJK KR"/>
              </a:rPr>
              <a:t>모션 인식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74" name=""/>
          <p:cNvSpPr/>
          <p:nvPr/>
        </p:nvSpPr>
        <p:spPr>
          <a:xfrm>
            <a:off x="2880000" y="4860000"/>
            <a:ext cx="252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1800" spc="-1" strike="noStrike">
                <a:latin typeface="Noto Sans CJK KR"/>
              </a:rPr>
              <a:t>객체 탐지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75" name=""/>
          <p:cNvSpPr/>
          <p:nvPr/>
        </p:nvSpPr>
        <p:spPr>
          <a:xfrm>
            <a:off x="5760000" y="4860000"/>
            <a:ext cx="77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1800" spc="-1" strike="noStrike">
                <a:latin typeface="Noto Sans CJK KR"/>
              </a:rPr>
              <a:t>영상 내 객체의 분류 및 위치 좌표</a:t>
            </a:r>
            <a:r>
              <a:rPr b="0" lang="en-US" sz="1800" spc="-1" strike="noStrike">
                <a:latin typeface="Noto Sans CJK KR"/>
              </a:rPr>
              <a:t>(Bounding Box) </a:t>
            </a:r>
            <a:r>
              <a:rPr b="0" lang="ko-KR" sz="1800" spc="-1" strike="noStrike">
                <a:latin typeface="Noto Sans CJK KR"/>
              </a:rPr>
              <a:t>검출</a:t>
            </a:r>
            <a:endParaRPr b="0" lang="en-US" sz="1800" spc="-1" strike="noStrike">
              <a:latin typeface="Noto Sans CJK KR"/>
            </a:endParaRPr>
          </a:p>
        </p:txBody>
      </p:sp>
      <p:sp>
        <p:nvSpPr>
          <p:cNvPr id="76" name=""/>
          <p:cNvSpPr/>
          <p:nvPr/>
        </p:nvSpPr>
        <p:spPr>
          <a:xfrm>
            <a:off x="5760000" y="3960000"/>
            <a:ext cx="77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1800" spc="-1" strike="noStrike">
                <a:latin typeface="Noto Sans CJK KR"/>
              </a:rPr>
              <a:t>영상 내 휴먼 스켈레톤 및 조인트 포지션 검출</a:t>
            </a:r>
            <a:endParaRPr b="0" lang="en-US" sz="1800" spc="-1" strike="noStrike">
              <a:latin typeface="Noto Sans CJK KR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420000" y="6063840"/>
            <a:ext cx="5580000" cy="337644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9371880" y="6071760"/>
            <a:ext cx="5028120" cy="340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2"/>
          <p:cNvSpPr/>
          <p:nvPr/>
        </p:nvSpPr>
        <p:spPr>
          <a:xfrm>
            <a:off x="0" y="2520"/>
            <a:ext cx="18287640" cy="4350600"/>
          </a:xfrm>
          <a:custGeom>
            <a:avLst/>
            <a:gdLst/>
            <a:ah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TextBox 3"/>
          <p:cNvSpPr/>
          <p:nvPr/>
        </p:nvSpPr>
        <p:spPr>
          <a:xfrm>
            <a:off x="1183680" y="6292800"/>
            <a:ext cx="11226960" cy="12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75"/>
              </a:lnSpc>
              <a:buNone/>
            </a:pPr>
            <a:r>
              <a:rPr b="1" lang="ko-KR" sz="9220" spc="-619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개발동기</a:t>
            </a:r>
            <a:endParaRPr b="0" lang="en-US" sz="9220" spc="-1" strike="noStrike">
              <a:latin typeface="Noto Sans CJK KR"/>
            </a:endParaRPr>
          </a:p>
        </p:txBody>
      </p:sp>
      <p:sp>
        <p:nvSpPr>
          <p:cNvPr id="81" name="TextBox 4"/>
          <p:cNvSpPr/>
          <p:nvPr/>
        </p:nvSpPr>
        <p:spPr>
          <a:xfrm>
            <a:off x="1183680" y="5101920"/>
            <a:ext cx="126720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34"/>
              </a:lnSpc>
              <a:buNone/>
              <a:tabLst>
                <a:tab algn="l" pos="0"/>
              </a:tabLst>
            </a:pPr>
            <a:r>
              <a:rPr b="0" lang="en-US" sz="2810" spc="-1" strike="noStrike">
                <a:solidFill>
                  <a:srgbClr val="000000"/>
                </a:solidFill>
                <a:latin typeface="Telegraf"/>
                <a:ea typeface="Telegraf"/>
              </a:rPr>
              <a:t>2</a:t>
            </a:r>
            <a:endParaRPr b="0" lang="en-US" sz="281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6120000" y="2520000"/>
            <a:ext cx="4536000" cy="32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TextBox 2"/>
          <p:cNvSpPr/>
          <p:nvPr/>
        </p:nvSpPr>
        <p:spPr>
          <a:xfrm>
            <a:off x="1197000" y="795600"/>
            <a:ext cx="3736080" cy="5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329"/>
              </a:lnSpc>
              <a:buNone/>
            </a:pPr>
            <a:r>
              <a:rPr b="1" lang="ko-KR" sz="3090" spc="-197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개발동기</a:t>
            </a:r>
            <a:endParaRPr b="0" lang="en-US" sz="3090" spc="-1" strike="noStrike">
              <a:latin typeface="Noto Sans CJK KR"/>
            </a:endParaRPr>
          </a:p>
        </p:txBody>
      </p:sp>
      <p:sp>
        <p:nvSpPr>
          <p:cNvPr id="84" name="AutoShape 3"/>
          <p:cNvSpPr/>
          <p:nvPr/>
        </p:nvSpPr>
        <p:spPr>
          <a:xfrm>
            <a:off x="2934360" y="1101960"/>
            <a:ext cx="14305680" cy="360"/>
          </a:xfrm>
          <a:prstGeom prst="line">
            <a:avLst/>
          </a:prstGeom>
          <a:ln cap="rnd"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"/>
          <p:cNvSpPr/>
          <p:nvPr/>
        </p:nvSpPr>
        <p:spPr>
          <a:xfrm>
            <a:off x="1476000" y="3240000"/>
            <a:ext cx="360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현대 산업의 발전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86" name=""/>
          <p:cNvSpPr/>
          <p:nvPr/>
        </p:nvSpPr>
        <p:spPr>
          <a:xfrm>
            <a:off x="1476000" y="3960000"/>
            <a:ext cx="360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근로자 작업 환경 향상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87" name=""/>
          <p:cNvSpPr/>
          <p:nvPr/>
        </p:nvSpPr>
        <p:spPr>
          <a:xfrm>
            <a:off x="1476000" y="4680000"/>
            <a:ext cx="360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안전 관리 중요성 증대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88" name=""/>
          <p:cNvSpPr/>
          <p:nvPr/>
        </p:nvSpPr>
        <p:spPr>
          <a:xfrm>
            <a:off x="6840000" y="2160000"/>
            <a:ext cx="2844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200" spc="-1" strike="noStrike">
                <a:latin typeface="Noto Sans CJK KR"/>
              </a:rPr>
              <a:t>안전 관리자 담당 업무</a:t>
            </a:r>
            <a:endParaRPr b="0" lang="en-US" sz="2200" spc="-1" strike="noStrike">
              <a:latin typeface="Noto Sans CJK KR"/>
            </a:endParaRPr>
          </a:p>
        </p:txBody>
      </p:sp>
      <p:sp>
        <p:nvSpPr>
          <p:cNvPr id="89" name=""/>
          <p:cNvSpPr/>
          <p:nvPr/>
        </p:nvSpPr>
        <p:spPr>
          <a:xfrm>
            <a:off x="6660000" y="2880000"/>
            <a:ext cx="360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위험 평가 분석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90" name=""/>
          <p:cNvSpPr/>
          <p:nvPr/>
        </p:nvSpPr>
        <p:spPr>
          <a:xfrm>
            <a:off x="6660000" y="3600000"/>
            <a:ext cx="360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안전 교육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91" name=""/>
          <p:cNvSpPr/>
          <p:nvPr/>
        </p:nvSpPr>
        <p:spPr>
          <a:xfrm>
            <a:off x="6660000" y="4320000"/>
            <a:ext cx="360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비상 상황 예방 및 대처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92" name=""/>
          <p:cNvSpPr/>
          <p:nvPr/>
        </p:nvSpPr>
        <p:spPr>
          <a:xfrm>
            <a:off x="6660000" y="5040000"/>
            <a:ext cx="360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점검 및 보고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93" name=""/>
          <p:cNvSpPr/>
          <p:nvPr/>
        </p:nvSpPr>
        <p:spPr>
          <a:xfrm>
            <a:off x="11880000" y="3420000"/>
            <a:ext cx="4140000" cy="162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안전 관리 업무량 증가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94" name=""/>
          <p:cNvSpPr/>
          <p:nvPr/>
        </p:nvSpPr>
        <p:spPr>
          <a:xfrm>
            <a:off x="5220000" y="3960000"/>
            <a:ext cx="720000" cy="72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6272"/>
                </a:moveTo>
                <a:lnTo>
                  <a:pt x="13191" y="6272"/>
                </a:lnTo>
                <a:lnTo>
                  <a:pt x="13191" y="0"/>
                </a:lnTo>
                <a:lnTo>
                  <a:pt x="21600" y="10800"/>
                </a:lnTo>
                <a:lnTo>
                  <a:pt x="13191" y="21600"/>
                </a:lnTo>
                <a:lnTo>
                  <a:pt x="13191" y="15328"/>
                </a:lnTo>
                <a:lnTo>
                  <a:pt x="0" y="15328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"/>
          <p:cNvSpPr/>
          <p:nvPr/>
        </p:nvSpPr>
        <p:spPr>
          <a:xfrm>
            <a:off x="10800000" y="3960000"/>
            <a:ext cx="720000" cy="72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6272"/>
                </a:moveTo>
                <a:lnTo>
                  <a:pt x="13191" y="6272"/>
                </a:lnTo>
                <a:lnTo>
                  <a:pt x="13191" y="0"/>
                </a:lnTo>
                <a:lnTo>
                  <a:pt x="21600" y="10800"/>
                </a:lnTo>
                <a:lnTo>
                  <a:pt x="13191" y="21600"/>
                </a:lnTo>
                <a:lnTo>
                  <a:pt x="13191" y="15328"/>
                </a:lnTo>
                <a:lnTo>
                  <a:pt x="0" y="15328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"/>
          <p:cNvSpPr/>
          <p:nvPr/>
        </p:nvSpPr>
        <p:spPr>
          <a:xfrm>
            <a:off x="4500000" y="8100000"/>
            <a:ext cx="39348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교육 시간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97" name=""/>
          <p:cNvSpPr/>
          <p:nvPr/>
        </p:nvSpPr>
        <p:spPr>
          <a:xfrm rot="5400000">
            <a:off x="7830000" y="6030000"/>
            <a:ext cx="1080000" cy="162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6272"/>
                </a:moveTo>
                <a:lnTo>
                  <a:pt x="13191" y="6272"/>
                </a:lnTo>
                <a:lnTo>
                  <a:pt x="13191" y="0"/>
                </a:lnTo>
                <a:lnTo>
                  <a:pt x="21600" y="10800"/>
                </a:lnTo>
                <a:lnTo>
                  <a:pt x="13191" y="21600"/>
                </a:lnTo>
                <a:lnTo>
                  <a:pt x="13191" y="15328"/>
                </a:lnTo>
                <a:lnTo>
                  <a:pt x="0" y="15328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"/>
          <p:cNvSpPr/>
          <p:nvPr/>
        </p:nvSpPr>
        <p:spPr>
          <a:xfrm>
            <a:off x="9025200" y="8100000"/>
            <a:ext cx="3934800" cy="90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고용 비용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99" name=""/>
          <p:cNvSpPr/>
          <p:nvPr/>
        </p:nvSpPr>
        <p:spPr>
          <a:xfrm>
            <a:off x="9360000" y="6480000"/>
            <a:ext cx="2160000" cy="720000"/>
          </a:xfrm>
          <a:prstGeom prst="wedgeRoundRectCallout">
            <a:avLst>
              <a:gd name="adj1" fmla="val -44703"/>
              <a:gd name="adj2" fmla="val 90875"/>
              <a:gd name="adj3" fmla="val 16667"/>
            </a:avLst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1800" spc="-1" strike="noStrike">
                <a:latin typeface="Noto Sans CJK KR"/>
              </a:rPr>
              <a:t>문제 증가</a:t>
            </a:r>
            <a:endParaRPr b="0" lang="en-US" sz="18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>
            <a:off x="0" y="2520"/>
            <a:ext cx="18287640" cy="4350600"/>
          </a:xfrm>
          <a:custGeom>
            <a:avLst/>
            <a:gdLst/>
            <a:ah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Box 3"/>
          <p:cNvSpPr/>
          <p:nvPr/>
        </p:nvSpPr>
        <p:spPr>
          <a:xfrm>
            <a:off x="1183680" y="6292800"/>
            <a:ext cx="11226960" cy="12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75"/>
              </a:lnSpc>
              <a:buNone/>
            </a:pPr>
            <a:r>
              <a:rPr b="1" lang="ko-KR" sz="9220" spc="-619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프로그램 구성</a:t>
            </a:r>
            <a:endParaRPr b="0" lang="en-US" sz="9220" spc="-1" strike="noStrike">
              <a:latin typeface="Noto Sans CJK KR"/>
            </a:endParaRPr>
          </a:p>
        </p:txBody>
      </p:sp>
      <p:sp>
        <p:nvSpPr>
          <p:cNvPr id="102" name="TextBox 4"/>
          <p:cNvSpPr/>
          <p:nvPr/>
        </p:nvSpPr>
        <p:spPr>
          <a:xfrm>
            <a:off x="1183680" y="5101920"/>
            <a:ext cx="126720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34"/>
              </a:lnSpc>
              <a:buNone/>
              <a:tabLst>
                <a:tab algn="l" pos="0"/>
              </a:tabLst>
            </a:pPr>
            <a:r>
              <a:rPr b="0" lang="en-US" sz="2810" spc="-1" strike="noStrike">
                <a:solidFill>
                  <a:srgbClr val="000000"/>
                </a:solidFill>
                <a:latin typeface="Telegraf"/>
                <a:ea typeface="Telegraf"/>
              </a:rPr>
              <a:t>3</a:t>
            </a:r>
            <a:endParaRPr b="0" lang="en-US" sz="281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AutoShape 2"/>
          <p:cNvSpPr/>
          <p:nvPr/>
        </p:nvSpPr>
        <p:spPr>
          <a:xfrm>
            <a:off x="2934360" y="1101960"/>
            <a:ext cx="14305680" cy="360"/>
          </a:xfrm>
          <a:prstGeom prst="line">
            <a:avLst/>
          </a:prstGeom>
          <a:ln cap="rnd"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TextBox 3"/>
          <p:cNvSpPr/>
          <p:nvPr/>
        </p:nvSpPr>
        <p:spPr>
          <a:xfrm>
            <a:off x="585000" y="800280"/>
            <a:ext cx="3736080" cy="54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329"/>
              </a:lnSpc>
              <a:buNone/>
            </a:pPr>
            <a:r>
              <a:rPr b="1" lang="ko-KR" sz="3090" spc="-197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프로그램 구성</a:t>
            </a:r>
            <a:endParaRPr b="0" lang="en-US" sz="3090" spc="-1" strike="noStrike">
              <a:latin typeface="Noto Sans CJK KR"/>
            </a:endParaRPr>
          </a:p>
        </p:txBody>
      </p:sp>
      <p:sp>
        <p:nvSpPr>
          <p:cNvPr id="105" name=""/>
          <p:cNvSpPr/>
          <p:nvPr/>
        </p:nvSpPr>
        <p:spPr>
          <a:xfrm>
            <a:off x="720000" y="1800000"/>
            <a:ext cx="32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개발 언어 및 환경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06" name=""/>
          <p:cNvSpPr/>
          <p:nvPr/>
        </p:nvSpPr>
        <p:spPr>
          <a:xfrm>
            <a:off x="720000" y="4176000"/>
            <a:ext cx="32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주요 라이브러리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07" name=""/>
          <p:cNvSpPr/>
          <p:nvPr/>
        </p:nvSpPr>
        <p:spPr>
          <a:xfrm>
            <a:off x="720000" y="6876000"/>
            <a:ext cx="3240000" cy="540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ko-KR" sz="2400" spc="-1" strike="noStrike">
                <a:latin typeface="Noto Sans CJK KR"/>
              </a:rPr>
              <a:t>하드웨어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2160000" y="2363400"/>
            <a:ext cx="10260000" cy="141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언어 </a:t>
            </a:r>
            <a:r>
              <a:rPr b="0" lang="en-US" sz="2400" spc="-1" strike="noStrike">
                <a:latin typeface="Noto Sans CJK KR"/>
              </a:rPr>
              <a:t>: </a:t>
            </a:r>
            <a:r>
              <a:rPr b="0" lang="ko-KR" sz="2400" spc="-1" strike="noStrike">
                <a:latin typeface="Noto Sans CJK KR"/>
              </a:rPr>
              <a:t>파이썬</a:t>
            </a:r>
            <a:endParaRPr b="0" lang="en-US" sz="2400" spc="-1" strike="noStrike">
              <a:latin typeface="Noto Sans CJK KR"/>
            </a:endParaRPr>
          </a:p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개발환경 </a:t>
            </a:r>
            <a:r>
              <a:rPr b="0" lang="en-US" sz="2400" spc="-1" strike="noStrike">
                <a:latin typeface="Noto Sans CJK KR"/>
              </a:rPr>
              <a:t>: Ubuntu </a:t>
            </a:r>
            <a:r>
              <a:rPr b="0" lang="en-US" sz="2400" spc="-1" strike="noStrike">
                <a:latin typeface="Noto Sans CJK KR"/>
              </a:rPr>
              <a:t>22.05 Virtual </a:t>
            </a:r>
            <a:r>
              <a:rPr b="0" lang="en-US" sz="2400" spc="-1" strike="noStrike">
                <a:latin typeface="Noto Sans CJK KR"/>
              </a:rPr>
              <a:t>Environment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09" name=""/>
          <p:cNvSpPr txBox="1"/>
          <p:nvPr/>
        </p:nvSpPr>
        <p:spPr>
          <a:xfrm>
            <a:off x="2160000" y="4860000"/>
            <a:ext cx="10260000" cy="1858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latin typeface="Noto Sans CJK KR"/>
              </a:rPr>
              <a:t>- Pre-Training Model : OpenVino(Pose Estimation, YOLOv8)</a:t>
            </a:r>
            <a:endParaRPr b="0" lang="en-US" sz="2400" spc="-1" strike="noStrike">
              <a:latin typeface="Noto Sans CJK KR"/>
            </a:endParaRPr>
          </a:p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영상처리 및 카메라 제어 </a:t>
            </a:r>
            <a:r>
              <a:rPr b="0" lang="en-US" sz="2400" spc="-1" strike="noStrike">
                <a:latin typeface="Noto Sans CJK KR"/>
              </a:rPr>
              <a:t>: OpenCV</a:t>
            </a:r>
            <a:endParaRPr b="0" lang="en-US" sz="2400" spc="-1" strike="noStrike">
              <a:latin typeface="Noto Sans CJK KR"/>
            </a:endParaRPr>
          </a:p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행렬 연산 </a:t>
            </a:r>
            <a:r>
              <a:rPr b="0" lang="en-US" sz="2400" spc="-1" strike="noStrike">
                <a:latin typeface="Noto Sans CJK KR"/>
              </a:rPr>
              <a:t>: NumPy</a:t>
            </a:r>
            <a:endParaRPr b="0" lang="en-US" sz="2400" spc="-1" strike="noStrike">
              <a:latin typeface="Noto Sans CJK KR"/>
            </a:endParaRPr>
          </a:p>
          <a:p>
            <a:r>
              <a:rPr b="0" lang="en-US" sz="2400" spc="-1" strike="noStrike">
                <a:latin typeface="Noto Sans CJK KR"/>
              </a:rPr>
              <a:t>- UI </a:t>
            </a:r>
            <a:r>
              <a:rPr b="0" lang="ko-KR" sz="2400" spc="-1" strike="noStrike">
                <a:latin typeface="Noto Sans CJK KR"/>
              </a:rPr>
              <a:t>및 데이터 출력 </a:t>
            </a:r>
            <a:r>
              <a:rPr b="0" lang="en-US" sz="2400" spc="-1" strike="noStrike">
                <a:latin typeface="Noto Sans CJK KR"/>
              </a:rPr>
              <a:t>: IPython</a:t>
            </a:r>
            <a:endParaRPr b="0" lang="en-US" sz="2400" spc="-1" strike="noStrike">
              <a:latin typeface="Noto Sans CJK KR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2340000" y="7560000"/>
            <a:ext cx="10260000" cy="141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latin typeface="Noto Sans CJK KR"/>
              </a:rPr>
              <a:t>- </a:t>
            </a:r>
            <a:r>
              <a:rPr b="0" lang="ko-KR" sz="2400" spc="-1" strike="noStrike">
                <a:latin typeface="Noto Sans CJK KR"/>
              </a:rPr>
              <a:t>웹캠 </a:t>
            </a:r>
            <a:r>
              <a:rPr b="0" lang="en-US" sz="2400" spc="-1" strike="noStrike">
                <a:latin typeface="Noto Sans CJK KR"/>
              </a:rPr>
              <a:t>: 720p 30fps</a:t>
            </a:r>
            <a:endParaRPr b="0" lang="en-US" sz="240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Freeform 1"/>
          <p:cNvSpPr/>
          <p:nvPr/>
        </p:nvSpPr>
        <p:spPr>
          <a:xfrm>
            <a:off x="0" y="2520"/>
            <a:ext cx="18287640" cy="4350600"/>
          </a:xfrm>
          <a:custGeom>
            <a:avLst/>
            <a:gdLst/>
            <a:ahLst/>
            <a:rect l="l" t="t" r="r" b="b"/>
            <a:pathLst>
              <a:path w="18288000" h="4351098">
                <a:moveTo>
                  <a:pt x="0" y="0"/>
                </a:moveTo>
                <a:lnTo>
                  <a:pt x="18288000" y="0"/>
                </a:lnTo>
                <a:lnTo>
                  <a:pt x="18288000" y="4351098"/>
                </a:lnTo>
                <a:lnTo>
                  <a:pt x="0" y="43510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TextBox 13"/>
          <p:cNvSpPr/>
          <p:nvPr/>
        </p:nvSpPr>
        <p:spPr>
          <a:xfrm>
            <a:off x="1183680" y="6292800"/>
            <a:ext cx="11226960" cy="122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9675"/>
              </a:lnSpc>
              <a:buNone/>
            </a:pPr>
            <a:r>
              <a:rPr b="1" lang="ko-KR" sz="9220" spc="-619" strike="noStrike">
                <a:solidFill>
                  <a:srgbClr val="000000"/>
                </a:solidFill>
                <a:latin typeface="Source Han Sans KR Bold"/>
                <a:ea typeface="Source Han Sans KR Bold"/>
              </a:rPr>
              <a:t>시연 및 결과</a:t>
            </a:r>
            <a:endParaRPr b="0" lang="en-US" sz="9220" spc="-1" strike="noStrike">
              <a:latin typeface="Noto Sans CJK KR"/>
            </a:endParaRPr>
          </a:p>
        </p:txBody>
      </p:sp>
      <p:sp>
        <p:nvSpPr>
          <p:cNvPr id="113" name="TextBox 20"/>
          <p:cNvSpPr/>
          <p:nvPr/>
        </p:nvSpPr>
        <p:spPr>
          <a:xfrm>
            <a:off x="1183680" y="5101920"/>
            <a:ext cx="126720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34"/>
              </a:lnSpc>
              <a:buNone/>
              <a:tabLst>
                <a:tab algn="l" pos="0"/>
              </a:tabLst>
            </a:pPr>
            <a:r>
              <a:rPr b="0" lang="en-US" sz="2810" spc="-1" strike="noStrike">
                <a:solidFill>
                  <a:srgbClr val="000000"/>
                </a:solidFill>
                <a:latin typeface="Telegraf"/>
                <a:ea typeface="Telegraf"/>
              </a:rPr>
              <a:t>4</a:t>
            </a:r>
            <a:endParaRPr b="0" lang="en-US" sz="2810" spc="-1" strike="noStrike"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DAGYNs2JzG0</dc:identifier>
  <dc:language>ko-KR</dc:language>
  <cp:lastModifiedBy/>
  <dcterms:modified xsi:type="dcterms:W3CDTF">2024-12-03T16:59:15Z</dcterms:modified>
  <cp:revision>15</cp:revision>
  <dc:subject/>
  <dc:title>프로젝트 제안 발표회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